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9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13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47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173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433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419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897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86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72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07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4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06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6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465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36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84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DE2C6-5D51-407C-ADD5-86F108A2DCD8}" type="datetimeFigureOut">
              <a:rPr lang="ru-RU" smtClean="0"/>
              <a:t>14.11.2021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1C8D30-913D-4E0C-B9CB-DF210E9C2B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31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89802"/>
            <a:ext cx="9676748" cy="164630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Информационные системы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 Технология защиты информации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2715065"/>
            <a:ext cx="9001499" cy="2432667"/>
          </a:xfrm>
        </p:spPr>
        <p:txBody>
          <a:bodyPr>
            <a:normAutofit fontScale="32500" lnSpcReduction="20000"/>
          </a:bodyPr>
          <a:lstStyle/>
          <a:p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средства защиты информации в 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коммерции</a:t>
            </a:r>
          </a:p>
          <a:p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 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9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060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Построение классификационного дерева (рисунок1)</a:t>
            </a:r>
            <a:endParaRPr lang="ru-RU" dirty="0"/>
          </a:p>
        </p:txBody>
      </p:sp>
      <p:pic>
        <p:nvPicPr>
          <p:cNvPr id="5122" name="Picture 2" descr="ÐÐ»Ð°ÑÑÐ¸ÑÐ¸ÐºÐ°ÑÐ¸Ð¾Ð½Ð½Ð¾Ðµ Ð´ÐµÑÐµÐ²Ð¾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919" y="2310606"/>
            <a:ext cx="56642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088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кода  (рисунок 2).</a:t>
            </a:r>
            <a:endParaRPr lang="ru-RU" dirty="0"/>
          </a:p>
        </p:txBody>
      </p:sp>
      <p:pic>
        <p:nvPicPr>
          <p:cNvPr id="6146" name="Picture 2" descr="Ð¡ÑÑÑÐºÑÑÑÐ° ÐºÐ¾Ð´Ð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469" y="2253456"/>
            <a:ext cx="575310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538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Контрольные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Классификация </a:t>
            </a:r>
            <a:r>
              <a:rPr lang="ru-RU" dirty="0"/>
              <a:t>угроз электронной </a:t>
            </a:r>
            <a:r>
              <a:rPr lang="ru-RU" dirty="0" smtClean="0"/>
              <a:t>коммерции.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/>
              <a:t>Взаимосвязь между методами и средствами защиты </a:t>
            </a:r>
            <a:r>
              <a:rPr lang="ru-RU" dirty="0" smtClean="0"/>
              <a:t>информации.</a:t>
            </a:r>
          </a:p>
          <a:p>
            <a:pPr marL="0" indent="0">
              <a:buNone/>
            </a:pPr>
            <a:r>
              <a:rPr lang="ru-RU" dirty="0" smtClean="0"/>
              <a:t>3.</a:t>
            </a:r>
            <a:r>
              <a:rPr lang="ru-RU" dirty="0"/>
              <a:t> Маскировка, препятствия, управление доступом, </a:t>
            </a:r>
            <a:r>
              <a:rPr lang="ru-RU" dirty="0" smtClean="0"/>
              <a:t>принуждение.</a:t>
            </a:r>
          </a:p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/>
              <a:t>Защита информации электронной коммерции иерархическим </a:t>
            </a:r>
            <a:r>
              <a:rPr lang="ru-RU" dirty="0" smtClean="0"/>
              <a:t>классификатором.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17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угроз </a:t>
            </a:r>
            <a:r>
              <a:rPr lang="ru-RU" dirty="0" smtClean="0"/>
              <a:t> в электронной </a:t>
            </a:r>
            <a:r>
              <a:rPr lang="ru-RU" dirty="0" smtClean="0"/>
              <a:t>коммерции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93889"/>
            <a:ext cx="8596668" cy="4347473"/>
          </a:xfrm>
        </p:spPr>
        <p:txBody>
          <a:bodyPr>
            <a:normAutofit fontScale="25000" lnSpcReduction="20000"/>
          </a:bodyPr>
          <a:lstStyle/>
          <a:p>
            <a:endParaRPr lang="ru-RU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характеру угрозы электронным документам можно разделить на следующие типы: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 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раскрытия информации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нарушения целостности документа;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потери доступа к документу;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угроза подделки документа.</a:t>
            </a:r>
          </a:p>
          <a:p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типу воздействия угрозы подразделяются на следующие типы: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непреднамеренные техногенные;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преднамеренные.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в комплекс защиты 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документации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входят следующие меры: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надёжности функционирования технических средств;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резервирования каналов связи;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дублирование информации;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 прав физического доступа к объектам системы документооборота;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разграничение прав доступа к файлам и папкам;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системы шифрования подписи (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ЭЦП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документов;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от вирусов;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от "взлома" сетей.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375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Взаимосвязь между методами и средствами защиты информации</a:t>
            </a:r>
          </a:p>
        </p:txBody>
      </p:sp>
      <p:pic>
        <p:nvPicPr>
          <p:cNvPr id="1026" name="Picture 2" descr="ÐÐ·Ð°Ð¸Ð¼Ð¾ÑÐ²ÑÐ·Ñ Ð¼ÐµÐ¶Ð´Ñ Ð¼ÐµÑÐ¾Ð´Ð°Ð¼Ð¸ Ð¸ ÑÑÐµÐ´ÑÑÐ²Ð°Ð¼Ð¸ Ð·Ð°ÑÐ¸ÑÑ Ð¸Ð½ÑÐ¾ÑÐ¼Ð°ÑÐ¸Ð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031" y="2329656"/>
            <a:ext cx="5895975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137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Маскировка, препятствия, управление доступом, принуждение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latin typeface="lucida grande"/>
              </a:rPr>
              <a:t>Маскировка 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осуществляется за счёт программных средств защиты, к которым относятся: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000000"/>
                </a:solidFill>
                <a:latin typeface="lucida grande"/>
              </a:rPr>
              <a:t>криптографические средства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уничтожение результатов решения задачи;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регистрация работы технических и программных средств;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  <a:latin typeface="lucida grande"/>
              </a:rPr>
              <a:t>разграничение доступа по паролям и ключам доступа;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000000"/>
                </a:solidFill>
                <a:latin typeface="lucida grande"/>
              </a:rPr>
              <a:t>электронная подпись</a:t>
            </a:r>
            <a:r>
              <a:rPr lang="ru-RU" dirty="0" smtClean="0">
                <a:solidFill>
                  <a:srgbClr val="000000"/>
                </a:solidFill>
                <a:latin typeface="lucida grande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1"/>
                </a:solidFill>
              </a:rPr>
              <a:t>Препятствия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/>
              <a:t>— это создание преград, физически не допускающих к информации. Средства защиты при этом следующие: механические преграды; сейфы, шкафы; датчики различного типа и т.д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Управление </a:t>
            </a:r>
            <a:r>
              <a:rPr lang="ru-RU" b="1" dirty="0">
                <a:solidFill>
                  <a:schemeClr val="tx1"/>
                </a:solidFill>
              </a:rPr>
              <a:t>доступом</a:t>
            </a:r>
            <a:r>
              <a:rPr lang="ru-RU" dirty="0"/>
              <a:t> состоит в использовании паролей и измерения индивидуальных характеристик человека (цвет глаз), в определении границ дозволенности обращения к информации и т.д</a:t>
            </a:r>
            <a:r>
              <a:rPr lang="ru-RU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lucida grande"/>
              </a:rPr>
              <a:t>Принуждение</a:t>
            </a:r>
            <a:r>
              <a:rPr lang="ru-RU" dirty="0" smtClean="0">
                <a:solidFill>
                  <a:srgbClr val="000000"/>
                </a:solidFill>
                <a:latin typeface="lucida grande"/>
              </a:rPr>
              <a:t> – свод законов в области защиты информации электронной коммерции</a:t>
            </a:r>
            <a:endParaRPr lang="ru-RU" dirty="0">
              <a:solidFill>
                <a:srgbClr val="000000"/>
              </a:solidFill>
              <a:latin typeface="lucida grande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1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29784"/>
            <a:ext cx="8826430" cy="16006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Защита электронной коммерции с помощью кодирования </a:t>
            </a:r>
            <a:r>
              <a:rPr lang="ru-RU" b="1" dirty="0"/>
              <a:t>экономической информации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Коды необходимы для автоматического поиска информации, её группировки, сортировки и получения сводных результатов вычислений. 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Кодирование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процесс присвоения условного обозначения объектам. Коды могут быть цифровыми, буквенными и буквенно-цифровыми.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Распространёнными являются следующие системы кодирования: порядковая, серийная, позиционная, мнемоническая (код повторения), шахматный код.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941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9495"/>
          </a:xfrm>
        </p:spPr>
        <p:txBody>
          <a:bodyPr/>
          <a:lstStyle/>
          <a:p>
            <a:r>
              <a:rPr lang="ru-RU" dirty="0"/>
              <a:t>Позиционная система кодирования</a:t>
            </a:r>
          </a:p>
        </p:txBody>
      </p:sp>
      <p:pic>
        <p:nvPicPr>
          <p:cNvPr id="2050" name="Picture 2" descr="Ð¡ÑÑÑÐºÑÑÑÐ° ÐºÐ¾Ð´Ð° (Ð°) Ð¸ Ð¿ÑÐ¸Ð¼ÐµÑ ÐºÐ¾Ð´Ð° (Ð±) Ð´Ð»Ñ ÑÑÑÑÐ° 10 &quot;ÐÐ°ÑÐµÑÐ¸Ð°Ð»Ñ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19" y="2872581"/>
            <a:ext cx="5715000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78964" y="1576781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lucida grande"/>
              </a:rPr>
              <a:t>Эта система отражает 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иерархическую соподчинённость признаков классификации. В бухгалтерском учёте распространены позиционные двух - и </a:t>
            </a:r>
            <a:r>
              <a:rPr lang="ru-RU" dirty="0" err="1">
                <a:solidFill>
                  <a:srgbClr val="000000"/>
                </a:solidFill>
                <a:latin typeface="lucida grande"/>
              </a:rPr>
              <a:t>трёхпризначные</a:t>
            </a:r>
            <a:r>
              <a:rPr lang="ru-RU" dirty="0">
                <a:solidFill>
                  <a:srgbClr val="000000"/>
                </a:solidFill>
                <a:latin typeface="lucida grande"/>
              </a:rPr>
              <a:t> коды.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48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Иллюстрация применения кодов</a:t>
            </a:r>
          </a:p>
        </p:txBody>
      </p:sp>
      <p:pic>
        <p:nvPicPr>
          <p:cNvPr id="3074" name="Picture 2" descr="ÐÐ»Ð»ÑÑÑÑÐ°ÑÐ¸Ñ Ð¿ÑÐ¸Ð¼ÐµÐ½ÐµÐ½Ð¸Ñ ÐºÐ¾Ð´Ð¾Ð² Ð´Ð»Ñ ÑÐ¾ÐºÑÐ°ÑÐµÐ½Ð¸Ñ Ð·Ð°ÑÑÐ°Ñ Ð½Ð° Ð²Ð²Ð¾Ð´ Ð¸ÑÑÐ¾Ð´Ð½ÑÑ Ð´Ð°Ð½Ð½ÑÑ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669" y="2215356"/>
            <a:ext cx="48387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Предметно-ориентированная 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Создать кодированную накладную:</a:t>
            </a:r>
          </a:p>
          <a:p>
            <a:pPr marL="0" indent="0">
              <a:buNone/>
            </a:pPr>
            <a:r>
              <a:rPr lang="ru-RU" dirty="0" smtClean="0"/>
              <a:t>1.  Поставщики: а) ООО « Винодел», б) «ООО Восход», в) «ОАО Урожай»</a:t>
            </a:r>
          </a:p>
          <a:p>
            <a:pPr marL="0" indent="0">
              <a:buNone/>
            </a:pPr>
            <a:r>
              <a:rPr lang="ru-RU" dirty="0" smtClean="0"/>
              <a:t>2. Расчетный счет: б) 1234654009, а) 5678958476, в) 098766346</a:t>
            </a:r>
          </a:p>
          <a:p>
            <a:pPr marL="0" indent="0">
              <a:buNone/>
            </a:pPr>
            <a:r>
              <a:rPr lang="ru-RU" dirty="0" smtClean="0"/>
              <a:t>3.Код поставщика: а) В-456, в) А-234, б) Р-768</a:t>
            </a:r>
          </a:p>
          <a:p>
            <a:pPr>
              <a:buAutoNum type="arabicPeriod" startAt="3"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Вариант  1 – поставщик   2</a:t>
            </a:r>
          </a:p>
          <a:p>
            <a:pPr marL="0" indent="0">
              <a:buNone/>
            </a:pPr>
            <a:r>
              <a:rPr lang="ru-RU" dirty="0" smtClean="0"/>
              <a:t>Вариант  2 – поставщик  1</a:t>
            </a:r>
          </a:p>
          <a:p>
            <a:pPr marL="0" indent="0">
              <a:buNone/>
            </a:pPr>
            <a:r>
              <a:rPr lang="ru-RU" dirty="0" smtClean="0"/>
              <a:t>Вариант  3 – поставщик   3</a:t>
            </a:r>
          </a:p>
          <a:p>
            <a:pPr marL="0" indent="0">
              <a:buNone/>
            </a:pPr>
            <a:r>
              <a:rPr lang="ru-RU" dirty="0" smtClean="0"/>
              <a:t>Зарисовать накладную и закодировать информацию по всем трем вариантам.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770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665879" cy="1320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Защита информации электронной коммерции иерархическим классификатором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Правила построения иерархического классификатора следующие:</a:t>
            </a:r>
          </a:p>
          <a:p>
            <a:r>
              <a:rPr lang="ru-RU" dirty="0"/>
              <a:t>Определить число признаков, указать их наименование и соподчинённость (например, А (факультет) включает Б (специальности), Б включает В (группы), В включает Г (номера студента в группе)).</a:t>
            </a:r>
          </a:p>
          <a:p>
            <a:r>
              <a:rPr lang="ru-RU" dirty="0"/>
              <a:t>Определить число значений, принимаемых каждым признаком, и выбрать максимальное (например, А принимает максимальное значение 5, Б-3, В-4, Г-25).</a:t>
            </a:r>
          </a:p>
          <a:p>
            <a:r>
              <a:rPr lang="ru-RU" dirty="0"/>
              <a:t>Построить классификационное дерево </a:t>
            </a:r>
            <a:r>
              <a:rPr lang="ru-RU" dirty="0" smtClean="0"/>
              <a:t>(1).</a:t>
            </a:r>
            <a:endParaRPr lang="ru-RU" dirty="0"/>
          </a:p>
          <a:p>
            <a:r>
              <a:rPr lang="ru-RU" dirty="0"/>
              <a:t>Построить структуру кода по схеме </a:t>
            </a:r>
            <a:r>
              <a:rPr lang="ru-RU" dirty="0" smtClean="0"/>
              <a:t>(2).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64650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415</Words>
  <Application>Microsoft Office PowerPoint</Application>
  <PresentationFormat>Широкоэкранный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lucida grande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 кафедра Информационные системы Дисциплина:  Технология защиты информации </vt:lpstr>
      <vt:lpstr>Классификация угроз  в электронной коммерции</vt:lpstr>
      <vt:lpstr>Взаимосвязь между методами и средствами защиты информации</vt:lpstr>
      <vt:lpstr>Маскировка, препятствия, управление доступом, принуждение</vt:lpstr>
      <vt:lpstr>Защита электронной коммерции с помощью кодирования экономической информации </vt:lpstr>
      <vt:lpstr>Позиционная система кодирования</vt:lpstr>
      <vt:lpstr>Иллюстрация применения кодов</vt:lpstr>
      <vt:lpstr>Предметно-ориентированная задача</vt:lpstr>
      <vt:lpstr>Защита информации электронной коммерции иерархическим классификатором</vt:lpstr>
      <vt:lpstr>Построение классификационного дерева (рисунок1)</vt:lpstr>
      <vt:lpstr>Структура кода  (рисунок 2).</vt:lpstr>
      <vt:lpstr>Контрольные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Информационные системы Дисциплина: Защита информации в электронной коммерции Специальность: Бизнес – информатика Профиль Бизнес-информатика в электронной коммерции </dc:title>
  <dc:creator>Econ-182-Teacher-PC</dc:creator>
  <cp:lastModifiedBy>Александр</cp:lastModifiedBy>
  <cp:revision>12</cp:revision>
  <dcterms:created xsi:type="dcterms:W3CDTF">2018-09-17T11:31:59Z</dcterms:created>
  <dcterms:modified xsi:type="dcterms:W3CDTF">2021-11-14T17:31:27Z</dcterms:modified>
</cp:coreProperties>
</file>